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CDFF"/>
    <a:srgbClr val="FF00FF"/>
    <a:srgbClr val="398D7D"/>
    <a:srgbClr val="5CD89C"/>
    <a:srgbClr val="8BCDB0"/>
    <a:srgbClr val="FCF919"/>
    <a:srgbClr val="FFB0A3"/>
    <a:srgbClr val="E46CE8"/>
    <a:srgbClr val="E000FF"/>
    <a:srgbClr val="C4E4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60" autoAdjust="0"/>
    <p:restoredTop sz="95934" autoAdjust="0"/>
  </p:normalViewPr>
  <p:slideViewPr>
    <p:cSldViewPr snapToGrid="0">
      <p:cViewPr varScale="1">
        <p:scale>
          <a:sx n="32" d="100"/>
          <a:sy n="32" d="100"/>
        </p:scale>
        <p:origin x="254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9" Type="http://schemas.openxmlformats.org/officeDocument/2006/relationships/image" Target="../media/image36.png"/><Relationship Id="rId21" Type="http://schemas.openxmlformats.org/officeDocument/2006/relationships/image" Target="../media/image18.png"/><Relationship Id="rId34" Type="http://schemas.openxmlformats.org/officeDocument/2006/relationships/image" Target="../media/image3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30.jpeg"/><Relationship Id="rId38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21.png"/><Relationship Id="rId32" Type="http://schemas.openxmlformats.org/officeDocument/2006/relationships/image" Target="../media/image29.svg"/><Relationship Id="rId37" Type="http://schemas.openxmlformats.org/officeDocument/2006/relationships/image" Target="../media/image34.png"/><Relationship Id="rId5" Type="http://schemas.openxmlformats.org/officeDocument/2006/relationships/image" Target="../media/image2.tiff"/><Relationship Id="rId15" Type="http://schemas.openxmlformats.org/officeDocument/2006/relationships/image" Target="../media/image12.png"/><Relationship Id="rId23" Type="http://schemas.openxmlformats.org/officeDocument/2006/relationships/image" Target="../media/image20.sv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31" Type="http://schemas.openxmlformats.org/officeDocument/2006/relationships/image" Target="../media/image28.png"/><Relationship Id="rId4" Type="http://schemas.openxmlformats.org/officeDocument/2006/relationships/image" Target="../media/image1.tiff"/><Relationship Id="rId9" Type="http://schemas.openxmlformats.org/officeDocument/2006/relationships/image" Target="../media/image6.pn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openxmlformats.org/officeDocument/2006/relationships/image" Target="../media/image27.svg"/><Relationship Id="rId35" Type="http://schemas.openxmlformats.org/officeDocument/2006/relationships/image" Target="../media/image32.png"/><Relationship Id="rId8" Type="http://schemas.openxmlformats.org/officeDocument/2006/relationships/image" Target="../media/image5.png"/><Relationship Id="rId3" Type="http://schemas.openxmlformats.org/officeDocument/2006/relationships/hyperlink" Target="https://cre8tiveresources.com/categories/careers-gatsby-benchmark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hlinkClick r:id="rId3"/>
            <a:extLst>
              <a:ext uri="{FF2B5EF4-FFF2-40B4-BE49-F238E27FC236}">
                <a16:creationId xmlns:a16="http://schemas.microsoft.com/office/drawing/2014/main" id="{C56FDC43-19F6-AA49-BAF7-DA8B71B0C103}"/>
              </a:ext>
            </a:extLst>
          </p:cNvPr>
          <p:cNvSpPr/>
          <p:nvPr/>
        </p:nvSpPr>
        <p:spPr>
          <a:xfrm>
            <a:off x="221353" y="0"/>
            <a:ext cx="9498910" cy="17801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4" name="Picture 333">
            <a:extLst>
              <a:ext uri="{FF2B5EF4-FFF2-40B4-BE49-F238E27FC236}">
                <a16:creationId xmlns:a16="http://schemas.microsoft.com/office/drawing/2014/main" id="{F3FAB8D3-DA39-C44A-98F7-0719008611C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5269" y="1452114"/>
            <a:ext cx="478422" cy="664756"/>
          </a:xfrm>
          <a:prstGeom prst="rect">
            <a:avLst/>
          </a:prstGeom>
        </p:spPr>
      </p:pic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31831" y="-161487"/>
            <a:ext cx="9726896" cy="17801787"/>
          </a:xfrm>
          <a:prstGeom prst="rect">
            <a:avLst/>
          </a:prstGeom>
          <a:solidFill>
            <a:srgbClr val="7030A0"/>
          </a:solidFill>
          <a:ln w="28575">
            <a:solidFill>
              <a:srgbClr val="175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07757" y="101272"/>
            <a:ext cx="9366739" cy="17222776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652368" y="14349646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-62547" y="12150242"/>
            <a:ext cx="3447941" cy="2305429"/>
          </a:xfrm>
          <a:prstGeom prst="blockArc">
            <a:avLst>
              <a:gd name="adj1" fmla="val 10775024"/>
              <a:gd name="adj2" fmla="val 189716"/>
              <a:gd name="adj3" fmla="val 2913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379288" y="1283813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497" y="15095095"/>
            <a:ext cx="4239306" cy="1432161"/>
          </a:xfrm>
          <a:prstGeom prst="rect">
            <a:avLst/>
          </a:prstGeom>
        </p:spPr>
      </p:pic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6045516" y="12530538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460736" y="10291483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950C0D89-EEB2-744C-8F78-77CE951B8BF9}"/>
              </a:ext>
            </a:extLst>
          </p:cNvPr>
          <p:cNvSpPr txBox="1"/>
          <p:nvPr/>
        </p:nvSpPr>
        <p:spPr>
          <a:xfrm>
            <a:off x="4092085" y="10382511"/>
            <a:ext cx="13315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 flipH="1">
            <a:off x="4556096" y="6700155"/>
            <a:ext cx="237661" cy="46310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" name="TextBox 295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8412381" y="1725778"/>
            <a:ext cx="1203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Go to College 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05F274D9-7660-E24C-9533-8CA4DCEA24FF}"/>
              </a:ext>
            </a:extLst>
          </p:cNvPr>
          <p:cNvSpPr txBox="1"/>
          <p:nvPr/>
        </p:nvSpPr>
        <p:spPr>
          <a:xfrm>
            <a:off x="8422575" y="2150697"/>
            <a:ext cx="120352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Start an Apprenticeship</a:t>
            </a:r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4793757" y="5202190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8235359" y="1207984"/>
            <a:ext cx="1203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Go to Sixth Form</a:t>
            </a:r>
          </a:p>
        </p:txBody>
      </p:sp>
      <p:sp>
        <p:nvSpPr>
          <p:cNvPr id="107" name="Rectangle 106"/>
          <p:cNvSpPr/>
          <p:nvPr/>
        </p:nvSpPr>
        <p:spPr>
          <a:xfrm>
            <a:off x="315650" y="221903"/>
            <a:ext cx="9133087" cy="1002138"/>
          </a:xfrm>
          <a:prstGeom prst="rect">
            <a:avLst/>
          </a:prstGeom>
          <a:solidFill>
            <a:srgbClr val="E7CD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PSHE BOOSTER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Learning Journey  Y7 – Y11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7A87988-5306-4262-9A46-2F78AA386422}"/>
              </a:ext>
            </a:extLst>
          </p:cNvPr>
          <p:cNvSpPr txBox="1"/>
          <p:nvPr/>
        </p:nvSpPr>
        <p:spPr>
          <a:xfrm>
            <a:off x="6760186" y="13320959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9BAC09A0-687F-984C-ADF9-99CFEFE2EE74}"/>
              </a:ext>
            </a:extLst>
          </p:cNvPr>
          <p:cNvSpPr/>
          <p:nvPr/>
        </p:nvSpPr>
        <p:spPr>
          <a:xfrm>
            <a:off x="3798871" y="4120453"/>
            <a:ext cx="4328584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EC4B4D65-D385-BD4F-A1C3-C745C1FF09FF}"/>
              </a:ext>
            </a:extLst>
          </p:cNvPr>
          <p:cNvSpPr/>
          <p:nvPr/>
        </p:nvSpPr>
        <p:spPr>
          <a:xfrm>
            <a:off x="1639737" y="6606631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01F62A6-0920-EA48-8084-89C5EB14D770}"/>
              </a:ext>
            </a:extLst>
          </p:cNvPr>
          <p:cNvSpPr/>
          <p:nvPr/>
        </p:nvSpPr>
        <p:spPr>
          <a:xfrm>
            <a:off x="1639737" y="11578987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D5112BA6-23B5-DE46-A8F8-B0954C55FCD5}"/>
              </a:ext>
            </a:extLst>
          </p:cNvPr>
          <p:cNvSpPr/>
          <p:nvPr/>
        </p:nvSpPr>
        <p:spPr>
          <a:xfrm>
            <a:off x="3726679" y="1634275"/>
            <a:ext cx="4281811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220029DE-EFBC-0A48-A9C3-F3081D6BD7E4}"/>
              </a:ext>
            </a:extLst>
          </p:cNvPr>
          <p:cNvSpPr/>
          <p:nvPr/>
        </p:nvSpPr>
        <p:spPr>
          <a:xfrm>
            <a:off x="1639737" y="9092809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Block Arc 90">
            <a:extLst>
              <a:ext uri="{FF2B5EF4-FFF2-40B4-BE49-F238E27FC236}">
                <a16:creationId xmlns:a16="http://schemas.microsoft.com/office/drawing/2014/main" id="{C70CDBFF-F3EE-F644-8277-275B3C16BC09}"/>
              </a:ext>
            </a:extLst>
          </p:cNvPr>
          <p:cNvSpPr/>
          <p:nvPr/>
        </p:nvSpPr>
        <p:spPr>
          <a:xfrm rot="16200000">
            <a:off x="73386" y="6984565"/>
            <a:ext cx="3163459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2" name="Block Arc 91">
            <a:extLst>
              <a:ext uri="{FF2B5EF4-FFF2-40B4-BE49-F238E27FC236}">
                <a16:creationId xmlns:a16="http://schemas.microsoft.com/office/drawing/2014/main" id="{CC835EBC-AFD6-D144-98B4-3C34F4603433}"/>
              </a:ext>
            </a:extLst>
          </p:cNvPr>
          <p:cNvSpPr/>
          <p:nvPr/>
        </p:nvSpPr>
        <p:spPr>
          <a:xfrm rot="16200000">
            <a:off x="2280536" y="2007751"/>
            <a:ext cx="3163461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3" name="Block Arc 92">
            <a:extLst>
              <a:ext uri="{FF2B5EF4-FFF2-40B4-BE49-F238E27FC236}">
                <a16:creationId xmlns:a16="http://schemas.microsoft.com/office/drawing/2014/main" id="{8BFC2FDC-48F4-4043-BEB6-BA11A307D690}"/>
              </a:ext>
            </a:extLst>
          </p:cNvPr>
          <p:cNvSpPr/>
          <p:nvPr/>
        </p:nvSpPr>
        <p:spPr>
          <a:xfrm rot="5400000">
            <a:off x="6385697" y="9466288"/>
            <a:ext cx="3163459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4" name="Block Arc 93">
            <a:extLst>
              <a:ext uri="{FF2B5EF4-FFF2-40B4-BE49-F238E27FC236}">
                <a16:creationId xmlns:a16="http://schemas.microsoft.com/office/drawing/2014/main" id="{E036D9F5-9E45-1945-A88B-E982EE885525}"/>
              </a:ext>
            </a:extLst>
          </p:cNvPr>
          <p:cNvSpPr/>
          <p:nvPr/>
        </p:nvSpPr>
        <p:spPr>
          <a:xfrm rot="5400000">
            <a:off x="6557790" y="4498935"/>
            <a:ext cx="3163459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1BEE6CEC-4B9F-8949-AB8E-0983A5DC25AB}"/>
              </a:ext>
            </a:extLst>
          </p:cNvPr>
          <p:cNvGrpSpPr/>
          <p:nvPr/>
        </p:nvGrpSpPr>
        <p:grpSpPr>
          <a:xfrm>
            <a:off x="7171609" y="12955702"/>
            <a:ext cx="1977259" cy="1235919"/>
            <a:chOff x="1066800" y="2693267"/>
            <a:chExt cx="6781800" cy="3777314"/>
          </a:xfrm>
        </p:grpSpPr>
        <p:sp>
          <p:nvSpPr>
            <p:cNvPr id="96" name="Ellipse 98">
              <a:extLst>
                <a:ext uri="{FF2B5EF4-FFF2-40B4-BE49-F238E27FC236}">
                  <a16:creationId xmlns:a16="http://schemas.microsoft.com/office/drawing/2014/main" id="{C4B474F9-285D-3A4E-8505-C681FE530596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FE3A01AF-6AA1-3049-9B4D-5097C5FFCAF4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942CB325-5873-1145-96B6-7790825B04CF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9AC25F1F-DCBA-6F43-A88A-6DF9251A6673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023382C1-D1B3-A944-86DE-C041417498DD}"/>
              </a:ext>
            </a:extLst>
          </p:cNvPr>
          <p:cNvGrpSpPr/>
          <p:nvPr/>
        </p:nvGrpSpPr>
        <p:grpSpPr>
          <a:xfrm>
            <a:off x="7580153" y="12559913"/>
            <a:ext cx="1065949" cy="1143588"/>
            <a:chOff x="6453494" y="2317132"/>
            <a:chExt cx="1969724" cy="2047043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40ED1754-FD42-324B-8A12-F0B73A293C98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0BF62FB9-0FD6-BF48-BD5A-909489EC6B62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DCEE111F-50D4-F24A-B359-62E57B061DC2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B5F7A5C2-974B-0642-B2B5-0B40008F30DA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sp>
        <p:nvSpPr>
          <p:cNvPr id="105" name="Oval 104">
            <a:extLst>
              <a:ext uri="{FF2B5EF4-FFF2-40B4-BE49-F238E27FC236}">
                <a16:creationId xmlns:a16="http://schemas.microsoft.com/office/drawing/2014/main" id="{5BD3F5AE-7376-5941-B7F0-37179B39E513}"/>
              </a:ext>
            </a:extLst>
          </p:cNvPr>
          <p:cNvSpPr/>
          <p:nvPr/>
        </p:nvSpPr>
        <p:spPr>
          <a:xfrm>
            <a:off x="592705" y="1014159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6C872BA2-FBEC-AC4F-83F4-A7F64A651A53}"/>
              </a:ext>
            </a:extLst>
          </p:cNvPr>
          <p:cNvSpPr txBox="1"/>
          <p:nvPr/>
        </p:nvSpPr>
        <p:spPr>
          <a:xfrm>
            <a:off x="1136163" y="10624418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27D7DA30-2D0D-7C49-9AC3-2A66E8AEF1E1}"/>
              </a:ext>
            </a:extLst>
          </p:cNvPr>
          <p:cNvGrpSpPr/>
          <p:nvPr/>
        </p:nvGrpSpPr>
        <p:grpSpPr>
          <a:xfrm>
            <a:off x="15922" y="10350623"/>
            <a:ext cx="1977259" cy="1235919"/>
            <a:chOff x="1066800" y="2693267"/>
            <a:chExt cx="6781800" cy="3777314"/>
          </a:xfrm>
        </p:grpSpPr>
        <p:sp>
          <p:nvSpPr>
            <p:cNvPr id="109" name="Ellipse 98">
              <a:extLst>
                <a:ext uri="{FF2B5EF4-FFF2-40B4-BE49-F238E27FC236}">
                  <a16:creationId xmlns:a16="http://schemas.microsoft.com/office/drawing/2014/main" id="{4AFEB335-0FD6-C049-9282-FEE9F6A0AD45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D6A6F7B-F77B-6D45-9E09-4D56FBD68600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11" name="Oval 110">
                <a:extLst>
                  <a:ext uri="{FF2B5EF4-FFF2-40B4-BE49-F238E27FC236}">
                    <a16:creationId xmlns:a16="http://schemas.microsoft.com/office/drawing/2014/main" id="{19D2C4AE-57A5-634D-8AAF-46CB76D8CB6E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" name="Oval 111">
                <a:extLst>
                  <a:ext uri="{FF2B5EF4-FFF2-40B4-BE49-F238E27FC236}">
                    <a16:creationId xmlns:a16="http://schemas.microsoft.com/office/drawing/2014/main" id="{71A4490C-FEC4-9B49-8980-595F8C05483D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77508A59-749C-A848-B837-8C36ABCD99BA}"/>
              </a:ext>
            </a:extLst>
          </p:cNvPr>
          <p:cNvGrpSpPr/>
          <p:nvPr/>
        </p:nvGrpSpPr>
        <p:grpSpPr>
          <a:xfrm>
            <a:off x="480267" y="9916967"/>
            <a:ext cx="1065949" cy="1143588"/>
            <a:chOff x="6453494" y="2317132"/>
            <a:chExt cx="1969724" cy="2047043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FD1FCE7F-673A-594E-A1AD-34F5C6EDB8CF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8F585282-BA96-1342-B6B5-F38DB3B3E5F2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B778AAE3-E5E5-1949-A7C7-7A6BC89A61E7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448EF7CF-E003-5941-A4CC-05942F294215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sp>
        <p:nvSpPr>
          <p:cNvPr id="118" name="Oval 117">
            <a:extLst>
              <a:ext uri="{FF2B5EF4-FFF2-40B4-BE49-F238E27FC236}">
                <a16:creationId xmlns:a16="http://schemas.microsoft.com/office/drawing/2014/main" id="{FE5B871E-17BD-A140-8738-E6EFF535966B}"/>
              </a:ext>
            </a:extLst>
          </p:cNvPr>
          <p:cNvSpPr/>
          <p:nvPr/>
        </p:nvSpPr>
        <p:spPr>
          <a:xfrm>
            <a:off x="6355500" y="759429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0B58E927-9AAE-1B44-B3CC-AF9FEA3C5327}"/>
              </a:ext>
            </a:extLst>
          </p:cNvPr>
          <p:cNvSpPr txBox="1"/>
          <p:nvPr/>
        </p:nvSpPr>
        <p:spPr>
          <a:xfrm>
            <a:off x="6736398" y="8077116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838F5BAE-ABB9-6F4C-B5A5-F7789C1AF3C2}"/>
              </a:ext>
            </a:extLst>
          </p:cNvPr>
          <p:cNvGrpSpPr/>
          <p:nvPr/>
        </p:nvGrpSpPr>
        <p:grpSpPr>
          <a:xfrm>
            <a:off x="6162777" y="7909169"/>
            <a:ext cx="1977259" cy="1235919"/>
            <a:chOff x="1066800" y="2693267"/>
            <a:chExt cx="6781800" cy="3777314"/>
          </a:xfrm>
        </p:grpSpPr>
        <p:sp>
          <p:nvSpPr>
            <p:cNvPr id="121" name="Ellipse 98">
              <a:extLst>
                <a:ext uri="{FF2B5EF4-FFF2-40B4-BE49-F238E27FC236}">
                  <a16:creationId xmlns:a16="http://schemas.microsoft.com/office/drawing/2014/main" id="{4FBEDAF6-7464-6C40-A124-596761F60817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A6AE61AC-F41C-B343-932A-5D61DAD002FC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4A84AF8B-A56E-9E4E-AF8A-DBC621AD251B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:a16="http://schemas.microsoft.com/office/drawing/2014/main" id="{3B3769AB-035E-0043-B607-14E3EA08BBF6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0E0FBF37-4FF9-134E-A241-8CBFFE834D14}"/>
              </a:ext>
            </a:extLst>
          </p:cNvPr>
          <p:cNvGrpSpPr/>
          <p:nvPr/>
        </p:nvGrpSpPr>
        <p:grpSpPr>
          <a:xfrm>
            <a:off x="6651580" y="7498215"/>
            <a:ext cx="1065949" cy="1143588"/>
            <a:chOff x="6453494" y="2317132"/>
            <a:chExt cx="1969724" cy="2047043"/>
          </a:xfrm>
        </p:grpSpPr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8896D44C-54F5-5642-81F8-D00C92F9AA4B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D1684F5A-BA0B-EC45-B3A7-A9BD7062E83E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313A6B8F-8889-B541-99F6-B22AC06B127F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982D11CA-EB20-5D4D-A2A7-8F27470D72AC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sp>
        <p:nvSpPr>
          <p:cNvPr id="131" name="Oval 130">
            <a:extLst>
              <a:ext uri="{FF2B5EF4-FFF2-40B4-BE49-F238E27FC236}">
                <a16:creationId xmlns:a16="http://schemas.microsoft.com/office/drawing/2014/main" id="{AFDFD0ED-BD75-CD48-88BB-6572479084D0}"/>
              </a:ext>
            </a:extLst>
          </p:cNvPr>
          <p:cNvSpPr/>
          <p:nvPr/>
        </p:nvSpPr>
        <p:spPr>
          <a:xfrm>
            <a:off x="1997459" y="524041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94E9452A-E4DB-974C-B350-3DAD8ACF4F29}"/>
              </a:ext>
            </a:extLst>
          </p:cNvPr>
          <p:cNvSpPr txBox="1"/>
          <p:nvPr/>
        </p:nvSpPr>
        <p:spPr>
          <a:xfrm>
            <a:off x="2378357" y="5723237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E0E66922-3EC5-4E41-AE09-4285920E6762}"/>
              </a:ext>
            </a:extLst>
          </p:cNvPr>
          <p:cNvGrpSpPr/>
          <p:nvPr/>
        </p:nvGrpSpPr>
        <p:grpSpPr>
          <a:xfrm>
            <a:off x="1778167" y="5428830"/>
            <a:ext cx="1977259" cy="1235919"/>
            <a:chOff x="1066800" y="2693267"/>
            <a:chExt cx="6781800" cy="3777314"/>
          </a:xfrm>
        </p:grpSpPr>
        <p:sp>
          <p:nvSpPr>
            <p:cNvPr id="134" name="Ellipse 98">
              <a:extLst>
                <a:ext uri="{FF2B5EF4-FFF2-40B4-BE49-F238E27FC236}">
                  <a16:creationId xmlns:a16="http://schemas.microsoft.com/office/drawing/2014/main" id="{0DF28BCF-DE99-EA46-82F6-B847927B6940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99A0D814-39BC-0F40-82CD-A07C8A4FF43D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A1203497-954B-0E4D-8375-5CD7508C379F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0497A855-6815-9848-8DDB-75D144C5CBB7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222C203A-696F-BA43-8AB7-33FA9D396E07}"/>
              </a:ext>
            </a:extLst>
          </p:cNvPr>
          <p:cNvGrpSpPr/>
          <p:nvPr/>
        </p:nvGrpSpPr>
        <p:grpSpPr>
          <a:xfrm>
            <a:off x="2196541" y="5017755"/>
            <a:ext cx="1065949" cy="1143588"/>
            <a:chOff x="6453494" y="2317132"/>
            <a:chExt cx="1969724" cy="204704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6234CDE3-ED0E-A842-B688-89B2FC583AB5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50571E79-87CE-E44A-A9A4-96C324F811ED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ECFC0CF0-3C53-CC4E-85AE-F7E1382AD091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D1F39917-0871-AA47-A15B-E43F30B4A67D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sp>
        <p:nvSpPr>
          <p:cNvPr id="149" name="Oval 148">
            <a:extLst>
              <a:ext uri="{FF2B5EF4-FFF2-40B4-BE49-F238E27FC236}">
                <a16:creationId xmlns:a16="http://schemas.microsoft.com/office/drawing/2014/main" id="{C6886FF2-4A47-CC47-98CA-067C695294F2}"/>
              </a:ext>
            </a:extLst>
          </p:cNvPr>
          <p:cNvSpPr/>
          <p:nvPr/>
        </p:nvSpPr>
        <p:spPr>
          <a:xfrm>
            <a:off x="8283797" y="294288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B20A7601-D65B-9C47-B1D0-E4E2F7FEC730}"/>
              </a:ext>
            </a:extLst>
          </p:cNvPr>
          <p:cNvSpPr txBox="1"/>
          <p:nvPr/>
        </p:nvSpPr>
        <p:spPr>
          <a:xfrm>
            <a:off x="8664695" y="3425705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6A32572A-CB20-8547-86FC-3B0841A91222}"/>
              </a:ext>
            </a:extLst>
          </p:cNvPr>
          <p:cNvGrpSpPr/>
          <p:nvPr/>
        </p:nvGrpSpPr>
        <p:grpSpPr>
          <a:xfrm>
            <a:off x="7708754" y="3042376"/>
            <a:ext cx="1977259" cy="1235919"/>
            <a:chOff x="1066800" y="2693267"/>
            <a:chExt cx="6781800" cy="3777314"/>
          </a:xfrm>
        </p:grpSpPr>
        <p:sp>
          <p:nvSpPr>
            <p:cNvPr id="152" name="Ellipse 98">
              <a:extLst>
                <a:ext uri="{FF2B5EF4-FFF2-40B4-BE49-F238E27FC236}">
                  <a16:creationId xmlns:a16="http://schemas.microsoft.com/office/drawing/2014/main" id="{D762C23B-EB3F-4D44-B031-AD1D4DA3E40D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4C718DE3-4434-954E-A011-2296058AD0C0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54" name="Oval 153">
                <a:extLst>
                  <a:ext uri="{FF2B5EF4-FFF2-40B4-BE49-F238E27FC236}">
                    <a16:creationId xmlns:a16="http://schemas.microsoft.com/office/drawing/2014/main" id="{2217AB88-6159-994F-8A92-AA260AC25FF5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5" name="Oval 154">
                <a:extLst>
                  <a:ext uri="{FF2B5EF4-FFF2-40B4-BE49-F238E27FC236}">
                    <a16:creationId xmlns:a16="http://schemas.microsoft.com/office/drawing/2014/main" id="{250D4E4D-732C-9944-A043-D992C17DD6CA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5EBDC93C-4CF9-CD45-A012-B81E085D049C}"/>
              </a:ext>
            </a:extLst>
          </p:cNvPr>
          <p:cNvGrpSpPr/>
          <p:nvPr/>
        </p:nvGrpSpPr>
        <p:grpSpPr>
          <a:xfrm>
            <a:off x="8171359" y="2718254"/>
            <a:ext cx="1065949" cy="1143588"/>
            <a:chOff x="6453494" y="2317132"/>
            <a:chExt cx="1969724" cy="2047043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C39355E5-9974-AB47-A3BD-A33E806803D7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A6630B10-CE88-0D4C-9E5A-4DD3E30DD368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CA0D4F74-E540-534B-B7AF-E119CA269F93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10BEA464-6CDA-C644-8BA4-D2F7577FC5C8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sp>
        <p:nvSpPr>
          <p:cNvPr id="164" name="Notched Right Arrow 163">
            <a:extLst>
              <a:ext uri="{FF2B5EF4-FFF2-40B4-BE49-F238E27FC236}">
                <a16:creationId xmlns:a16="http://schemas.microsoft.com/office/drawing/2014/main" id="{66B9E0A1-FAD0-4644-B9A3-AA999D694C05}"/>
              </a:ext>
            </a:extLst>
          </p:cNvPr>
          <p:cNvSpPr/>
          <p:nvPr/>
        </p:nvSpPr>
        <p:spPr>
          <a:xfrm>
            <a:off x="7459682" y="1769470"/>
            <a:ext cx="1081181" cy="485002"/>
          </a:xfrm>
          <a:prstGeom prst="notchedRightArrow">
            <a:avLst>
              <a:gd name="adj1" fmla="val 68499"/>
              <a:gd name="adj2" fmla="val 36126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5EF2BA-349C-1248-8A69-DC54F8DB27DF}"/>
              </a:ext>
            </a:extLst>
          </p:cNvPr>
          <p:cNvSpPr/>
          <p:nvPr/>
        </p:nvSpPr>
        <p:spPr>
          <a:xfrm>
            <a:off x="6799826" y="195005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BE6A6C58-E91C-834A-AE19-D590179869DC}"/>
              </a:ext>
            </a:extLst>
          </p:cNvPr>
          <p:cNvSpPr/>
          <p:nvPr/>
        </p:nvSpPr>
        <p:spPr>
          <a:xfrm>
            <a:off x="5507984" y="195005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6622E736-3045-7B4C-A98A-752D61D590D4}"/>
              </a:ext>
            </a:extLst>
          </p:cNvPr>
          <p:cNvSpPr/>
          <p:nvPr/>
        </p:nvSpPr>
        <p:spPr>
          <a:xfrm>
            <a:off x="4216142" y="195005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B6CF1F0E-11D1-0E46-8A06-4FD366759058}"/>
              </a:ext>
            </a:extLst>
          </p:cNvPr>
          <p:cNvSpPr/>
          <p:nvPr/>
        </p:nvSpPr>
        <p:spPr>
          <a:xfrm>
            <a:off x="5743459" y="4413671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E992B2B9-5C14-6940-A71A-E6A62E779DBE}"/>
              </a:ext>
            </a:extLst>
          </p:cNvPr>
          <p:cNvSpPr/>
          <p:nvPr/>
        </p:nvSpPr>
        <p:spPr>
          <a:xfrm>
            <a:off x="4451617" y="4413671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EF0914C4-FE47-494D-89E2-D40F33EC03AA}"/>
              </a:ext>
            </a:extLst>
          </p:cNvPr>
          <p:cNvSpPr/>
          <p:nvPr/>
        </p:nvSpPr>
        <p:spPr>
          <a:xfrm>
            <a:off x="5708066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650642FB-AF4E-3043-AB8F-F666B465A02F}"/>
              </a:ext>
            </a:extLst>
          </p:cNvPr>
          <p:cNvSpPr/>
          <p:nvPr/>
        </p:nvSpPr>
        <p:spPr>
          <a:xfrm>
            <a:off x="4416224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4D988106-BC3D-A348-8917-942F6A71E863}"/>
              </a:ext>
            </a:extLst>
          </p:cNvPr>
          <p:cNvSpPr/>
          <p:nvPr/>
        </p:nvSpPr>
        <p:spPr>
          <a:xfrm>
            <a:off x="3124382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CFE96A07-73F6-CE46-9845-5623ED82ED4A}"/>
              </a:ext>
            </a:extLst>
          </p:cNvPr>
          <p:cNvSpPr/>
          <p:nvPr/>
        </p:nvSpPr>
        <p:spPr>
          <a:xfrm>
            <a:off x="1832540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0EC7633D-DDF9-8E4E-AE74-42020903636A}"/>
              </a:ext>
            </a:extLst>
          </p:cNvPr>
          <p:cNvSpPr/>
          <p:nvPr/>
        </p:nvSpPr>
        <p:spPr>
          <a:xfrm>
            <a:off x="5769472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43FCBB07-E07C-E543-9282-3C49895ABC8B}"/>
              </a:ext>
            </a:extLst>
          </p:cNvPr>
          <p:cNvSpPr/>
          <p:nvPr/>
        </p:nvSpPr>
        <p:spPr>
          <a:xfrm>
            <a:off x="4477630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BA641094-4156-2945-9693-770564690D7B}"/>
              </a:ext>
            </a:extLst>
          </p:cNvPr>
          <p:cNvSpPr/>
          <p:nvPr/>
        </p:nvSpPr>
        <p:spPr>
          <a:xfrm>
            <a:off x="3185788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0C177068-4B9A-9F43-89A4-0BEDDDFD987B}"/>
              </a:ext>
            </a:extLst>
          </p:cNvPr>
          <p:cNvSpPr/>
          <p:nvPr/>
        </p:nvSpPr>
        <p:spPr>
          <a:xfrm>
            <a:off x="1893946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57CD1EC-7336-6647-940E-8986E7838AA9}"/>
              </a:ext>
            </a:extLst>
          </p:cNvPr>
          <p:cNvSpPr/>
          <p:nvPr/>
        </p:nvSpPr>
        <p:spPr>
          <a:xfrm>
            <a:off x="5684236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94C2956C-105C-B545-8679-F4743DA85142}"/>
              </a:ext>
            </a:extLst>
          </p:cNvPr>
          <p:cNvSpPr/>
          <p:nvPr/>
        </p:nvSpPr>
        <p:spPr>
          <a:xfrm>
            <a:off x="4392394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FA499525-66D1-C546-BDFD-C2A774F8FEC0}"/>
              </a:ext>
            </a:extLst>
          </p:cNvPr>
          <p:cNvSpPr/>
          <p:nvPr/>
        </p:nvSpPr>
        <p:spPr>
          <a:xfrm>
            <a:off x="3100552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Rectangle 261">
            <a:extLst>
              <a:ext uri="{FF2B5EF4-FFF2-40B4-BE49-F238E27FC236}">
                <a16:creationId xmlns:a16="http://schemas.microsoft.com/office/drawing/2014/main" id="{36611230-A3EA-0944-908D-3E633A457431}"/>
              </a:ext>
            </a:extLst>
          </p:cNvPr>
          <p:cNvSpPr/>
          <p:nvPr/>
        </p:nvSpPr>
        <p:spPr>
          <a:xfrm>
            <a:off x="1808710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3" name="Rectangle 262">
            <a:extLst>
              <a:ext uri="{FF2B5EF4-FFF2-40B4-BE49-F238E27FC236}">
                <a16:creationId xmlns:a16="http://schemas.microsoft.com/office/drawing/2014/main" id="{4B76C112-A6BD-9841-A70F-555CAFECFAC6}"/>
              </a:ext>
            </a:extLst>
          </p:cNvPr>
          <p:cNvSpPr/>
          <p:nvPr/>
        </p:nvSpPr>
        <p:spPr>
          <a:xfrm>
            <a:off x="6766906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4" name="Rectangle 263">
            <a:extLst>
              <a:ext uri="{FF2B5EF4-FFF2-40B4-BE49-F238E27FC236}">
                <a16:creationId xmlns:a16="http://schemas.microsoft.com/office/drawing/2014/main" id="{3EE9DD00-EFF8-C846-8837-3F4DA9FD1592}"/>
              </a:ext>
            </a:extLst>
          </p:cNvPr>
          <p:cNvSpPr/>
          <p:nvPr/>
        </p:nvSpPr>
        <p:spPr>
          <a:xfrm>
            <a:off x="5475064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F4AA10E4-47EE-4045-839F-F6BE3A9265EA}"/>
              </a:ext>
            </a:extLst>
          </p:cNvPr>
          <p:cNvSpPr/>
          <p:nvPr/>
        </p:nvSpPr>
        <p:spPr>
          <a:xfrm>
            <a:off x="4183222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BC1AFF77-E78B-9046-9F32-944A86661D58}"/>
              </a:ext>
            </a:extLst>
          </p:cNvPr>
          <p:cNvSpPr/>
          <p:nvPr/>
        </p:nvSpPr>
        <p:spPr>
          <a:xfrm>
            <a:off x="2891380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5DCC5E68-94A5-7444-867D-089A9FE6C56C}"/>
              </a:ext>
            </a:extLst>
          </p:cNvPr>
          <p:cNvSpPr/>
          <p:nvPr/>
        </p:nvSpPr>
        <p:spPr>
          <a:xfrm>
            <a:off x="1599538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227957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" name="6-Point Star 76">
            <a:extLst>
              <a:ext uri="{FF2B5EF4-FFF2-40B4-BE49-F238E27FC236}">
                <a16:creationId xmlns:a16="http://schemas.microsoft.com/office/drawing/2014/main" id="{704E38BA-D97C-2F44-AFC2-F8E9EA8773D5}"/>
              </a:ext>
            </a:extLst>
          </p:cNvPr>
          <p:cNvSpPr/>
          <p:nvPr/>
        </p:nvSpPr>
        <p:spPr>
          <a:xfrm>
            <a:off x="8449808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5" name="6-Point Star 76">
            <a:extLst>
              <a:ext uri="{FF2B5EF4-FFF2-40B4-BE49-F238E27FC236}">
                <a16:creationId xmlns:a16="http://schemas.microsoft.com/office/drawing/2014/main" id="{A58F1FE8-BED0-2F49-B930-4D8CD5B686E8}"/>
              </a:ext>
            </a:extLst>
          </p:cNvPr>
          <p:cNvSpPr/>
          <p:nvPr/>
        </p:nvSpPr>
        <p:spPr>
          <a:xfrm>
            <a:off x="8617063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6" name="6-Point Star 76">
            <a:extLst>
              <a:ext uri="{FF2B5EF4-FFF2-40B4-BE49-F238E27FC236}">
                <a16:creationId xmlns:a16="http://schemas.microsoft.com/office/drawing/2014/main" id="{79841BDA-1EAA-9545-8766-3C192DAE266D}"/>
              </a:ext>
            </a:extLst>
          </p:cNvPr>
          <p:cNvSpPr/>
          <p:nvPr/>
        </p:nvSpPr>
        <p:spPr>
          <a:xfrm>
            <a:off x="8784318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7" name="6-Point Star 76">
            <a:extLst>
              <a:ext uri="{FF2B5EF4-FFF2-40B4-BE49-F238E27FC236}">
                <a16:creationId xmlns:a16="http://schemas.microsoft.com/office/drawing/2014/main" id="{7E180015-7559-5341-8F5C-7F2831EEF4AA}"/>
              </a:ext>
            </a:extLst>
          </p:cNvPr>
          <p:cNvSpPr/>
          <p:nvPr/>
        </p:nvSpPr>
        <p:spPr>
          <a:xfrm>
            <a:off x="8951573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8" name="6-Point Star 76">
            <a:extLst>
              <a:ext uri="{FF2B5EF4-FFF2-40B4-BE49-F238E27FC236}">
                <a16:creationId xmlns:a16="http://schemas.microsoft.com/office/drawing/2014/main" id="{9D3E301B-4FD0-4948-B1CD-F6AF79FB51C9}"/>
              </a:ext>
            </a:extLst>
          </p:cNvPr>
          <p:cNvSpPr/>
          <p:nvPr/>
        </p:nvSpPr>
        <p:spPr>
          <a:xfrm>
            <a:off x="9118829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9" name="6-Point Star 76">
            <a:extLst>
              <a:ext uri="{FF2B5EF4-FFF2-40B4-BE49-F238E27FC236}">
                <a16:creationId xmlns:a16="http://schemas.microsoft.com/office/drawing/2014/main" id="{D1C134EA-8514-B145-810F-45F7F8DE10D6}"/>
              </a:ext>
            </a:extLst>
          </p:cNvPr>
          <p:cNvSpPr/>
          <p:nvPr/>
        </p:nvSpPr>
        <p:spPr>
          <a:xfrm>
            <a:off x="8584890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0" name="6-Point Star 76">
            <a:extLst>
              <a:ext uri="{FF2B5EF4-FFF2-40B4-BE49-F238E27FC236}">
                <a16:creationId xmlns:a16="http://schemas.microsoft.com/office/drawing/2014/main" id="{2895F8E2-63C4-F44C-95DF-D81569D81578}"/>
              </a:ext>
            </a:extLst>
          </p:cNvPr>
          <p:cNvSpPr/>
          <p:nvPr/>
        </p:nvSpPr>
        <p:spPr>
          <a:xfrm>
            <a:off x="8752145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1" name="6-Point Star 76">
            <a:extLst>
              <a:ext uri="{FF2B5EF4-FFF2-40B4-BE49-F238E27FC236}">
                <a16:creationId xmlns:a16="http://schemas.microsoft.com/office/drawing/2014/main" id="{77C07641-589D-D444-9C8B-7711BEBA3F71}"/>
              </a:ext>
            </a:extLst>
          </p:cNvPr>
          <p:cNvSpPr/>
          <p:nvPr/>
        </p:nvSpPr>
        <p:spPr>
          <a:xfrm>
            <a:off x="8919400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3" name="6-Point Star 76">
            <a:extLst>
              <a:ext uri="{FF2B5EF4-FFF2-40B4-BE49-F238E27FC236}">
                <a16:creationId xmlns:a16="http://schemas.microsoft.com/office/drawing/2014/main" id="{52C39E32-2177-C046-9E6E-23ADAE4CB252}"/>
              </a:ext>
            </a:extLst>
          </p:cNvPr>
          <p:cNvSpPr/>
          <p:nvPr/>
        </p:nvSpPr>
        <p:spPr>
          <a:xfrm>
            <a:off x="9086655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5" name="6-Point Star 76">
            <a:extLst>
              <a:ext uri="{FF2B5EF4-FFF2-40B4-BE49-F238E27FC236}">
                <a16:creationId xmlns:a16="http://schemas.microsoft.com/office/drawing/2014/main" id="{0A9DAD6C-F581-104A-9E36-B72DBD597B3F}"/>
              </a:ext>
            </a:extLst>
          </p:cNvPr>
          <p:cNvSpPr/>
          <p:nvPr/>
        </p:nvSpPr>
        <p:spPr>
          <a:xfrm>
            <a:off x="9253911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6" name="6-Point Star 76">
            <a:extLst>
              <a:ext uri="{FF2B5EF4-FFF2-40B4-BE49-F238E27FC236}">
                <a16:creationId xmlns:a16="http://schemas.microsoft.com/office/drawing/2014/main" id="{2BFE4C9E-DA6D-274A-B73D-BF605931D9DC}"/>
              </a:ext>
            </a:extLst>
          </p:cNvPr>
          <p:cNvSpPr/>
          <p:nvPr/>
        </p:nvSpPr>
        <p:spPr>
          <a:xfrm>
            <a:off x="8599056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7" name="6-Point Star 76">
            <a:extLst>
              <a:ext uri="{FF2B5EF4-FFF2-40B4-BE49-F238E27FC236}">
                <a16:creationId xmlns:a16="http://schemas.microsoft.com/office/drawing/2014/main" id="{CB85395E-2FDF-B744-A176-EA8335F4CB52}"/>
              </a:ext>
            </a:extLst>
          </p:cNvPr>
          <p:cNvSpPr/>
          <p:nvPr/>
        </p:nvSpPr>
        <p:spPr>
          <a:xfrm>
            <a:off x="8766311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8" name="6-Point Star 76">
            <a:extLst>
              <a:ext uri="{FF2B5EF4-FFF2-40B4-BE49-F238E27FC236}">
                <a16:creationId xmlns:a16="http://schemas.microsoft.com/office/drawing/2014/main" id="{F6896E39-FD1A-6546-B26A-A23B85D874D2}"/>
              </a:ext>
            </a:extLst>
          </p:cNvPr>
          <p:cNvSpPr/>
          <p:nvPr/>
        </p:nvSpPr>
        <p:spPr>
          <a:xfrm>
            <a:off x="8933566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9" name="6-Point Star 76">
            <a:extLst>
              <a:ext uri="{FF2B5EF4-FFF2-40B4-BE49-F238E27FC236}">
                <a16:creationId xmlns:a16="http://schemas.microsoft.com/office/drawing/2014/main" id="{F3999034-0DAB-894B-8934-FA4FD48A6001}"/>
              </a:ext>
            </a:extLst>
          </p:cNvPr>
          <p:cNvSpPr/>
          <p:nvPr/>
        </p:nvSpPr>
        <p:spPr>
          <a:xfrm>
            <a:off x="9100821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90" name="6-Point Star 76">
            <a:extLst>
              <a:ext uri="{FF2B5EF4-FFF2-40B4-BE49-F238E27FC236}">
                <a16:creationId xmlns:a16="http://schemas.microsoft.com/office/drawing/2014/main" id="{58BE4A03-10E5-9248-8B2A-E4F56EBBFB09}"/>
              </a:ext>
            </a:extLst>
          </p:cNvPr>
          <p:cNvSpPr/>
          <p:nvPr/>
        </p:nvSpPr>
        <p:spPr>
          <a:xfrm>
            <a:off x="9268077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557633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1887309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216985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546659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969274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7298950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628626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958302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8287976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6EEC6-56F1-E443-BA50-2C04BD32F25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41" y="12820371"/>
            <a:ext cx="673296" cy="792113"/>
          </a:xfrm>
          <a:prstGeom prst="rect">
            <a:avLst/>
          </a:prstGeom>
        </p:spPr>
      </p:pic>
      <p:pic>
        <p:nvPicPr>
          <p:cNvPr id="227" name="Picture 226">
            <a:extLst>
              <a:ext uri="{FF2B5EF4-FFF2-40B4-BE49-F238E27FC236}">
                <a16:creationId xmlns:a16="http://schemas.microsoft.com/office/drawing/2014/main" id="{E9C5D249-927A-C443-9C28-E25954DCF3E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947" y="10714081"/>
            <a:ext cx="673296" cy="792113"/>
          </a:xfrm>
          <a:prstGeom prst="rect">
            <a:avLst/>
          </a:prstGeom>
        </p:spPr>
      </p:pic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74" y="7812061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727C682A-9781-8241-8309-39BC2C4B751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1881" y="5285702"/>
            <a:ext cx="673296" cy="7921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FE1B7C-3CEF-1E4A-A05E-B2D99691A35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42413">
            <a:off x="932126" y="11744169"/>
            <a:ext cx="567137" cy="716383"/>
          </a:xfrm>
          <a:prstGeom prst="rect">
            <a:avLst/>
          </a:prstGeom>
        </p:spPr>
      </p:pic>
      <p:pic>
        <p:nvPicPr>
          <p:cNvPr id="232" name="Picture 231">
            <a:extLst>
              <a:ext uri="{FF2B5EF4-FFF2-40B4-BE49-F238E27FC236}">
                <a16:creationId xmlns:a16="http://schemas.microsoft.com/office/drawing/2014/main" id="{EC7768BA-DD05-C646-995C-5DCAC49F632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42413">
            <a:off x="974452" y="6741510"/>
            <a:ext cx="567137" cy="716383"/>
          </a:xfrm>
          <a:prstGeom prst="rect">
            <a:avLst/>
          </a:prstGeom>
        </p:spPr>
      </p:pic>
      <p:pic>
        <p:nvPicPr>
          <p:cNvPr id="238" name="Picture 237">
            <a:extLst>
              <a:ext uri="{FF2B5EF4-FFF2-40B4-BE49-F238E27FC236}">
                <a16:creationId xmlns:a16="http://schemas.microsoft.com/office/drawing/2014/main" id="{EFA29DDD-ABF5-314B-A5F9-AED397768C8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42413">
            <a:off x="3107116" y="1822044"/>
            <a:ext cx="567137" cy="716383"/>
          </a:xfrm>
          <a:prstGeom prst="rect">
            <a:avLst/>
          </a:prstGeom>
        </p:spPr>
      </p:pic>
      <p:pic>
        <p:nvPicPr>
          <p:cNvPr id="268" name="Picture 267">
            <a:extLst>
              <a:ext uri="{FF2B5EF4-FFF2-40B4-BE49-F238E27FC236}">
                <a16:creationId xmlns:a16="http://schemas.microsoft.com/office/drawing/2014/main" id="{8EDE721A-DB87-F343-AA1E-284A04029CD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94257" flipH="1">
            <a:off x="7023846" y="9135096"/>
            <a:ext cx="584822" cy="628663"/>
          </a:xfrm>
          <a:prstGeom prst="rect">
            <a:avLst/>
          </a:prstGeom>
        </p:spPr>
      </p:pic>
      <p:pic>
        <p:nvPicPr>
          <p:cNvPr id="269" name="Picture 268">
            <a:extLst>
              <a:ext uri="{FF2B5EF4-FFF2-40B4-BE49-F238E27FC236}">
                <a16:creationId xmlns:a16="http://schemas.microsoft.com/office/drawing/2014/main" id="{2CB6D44A-0F99-F34C-AD17-C1596B7F46C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94257" flipH="1">
            <a:off x="6856566" y="4179314"/>
            <a:ext cx="584822" cy="628663"/>
          </a:xfrm>
          <a:prstGeom prst="rect">
            <a:avLst/>
          </a:prstGeom>
        </p:spPr>
      </p:pic>
      <p:pic>
        <p:nvPicPr>
          <p:cNvPr id="332" name="Picture 7">
            <a:extLst>
              <a:ext uri="{FF2B5EF4-FFF2-40B4-BE49-F238E27FC236}">
                <a16:creationId xmlns:a16="http://schemas.microsoft.com/office/drawing/2014/main" id="{934CDDD2-B30E-9944-9BE3-5DC8276B2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984" y="16667910"/>
            <a:ext cx="2013692" cy="607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F81E66-6F21-894A-B92E-2044B81F3FBC}"/>
              </a:ext>
            </a:extLst>
          </p:cNvPr>
          <p:cNvSpPr txBox="1"/>
          <p:nvPr/>
        </p:nvSpPr>
        <p:spPr>
          <a:xfrm>
            <a:off x="1714244" y="9921685"/>
            <a:ext cx="15698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u="sng" dirty="0"/>
              <a:t>Progress and Assessment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Careers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Escape rooms</a:t>
            </a:r>
          </a:p>
        </p:txBody>
      </p:sp>
      <p:pic>
        <p:nvPicPr>
          <p:cNvPr id="338" name="Picture 2">
            <a:extLst>
              <a:ext uri="{FF2B5EF4-FFF2-40B4-BE49-F238E27FC236}">
                <a16:creationId xmlns:a16="http://schemas.microsoft.com/office/drawing/2014/main" id="{99D00E8F-8B2B-3442-A8E0-75E559A93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184" y="5614452"/>
            <a:ext cx="822022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9" name="Picture 3">
            <a:extLst>
              <a:ext uri="{FF2B5EF4-FFF2-40B4-BE49-F238E27FC236}">
                <a16:creationId xmlns:a16="http://schemas.microsoft.com/office/drawing/2014/main" id="{91D113B6-2C27-724D-B153-3D722673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9059" y="4721866"/>
            <a:ext cx="91201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0" name="Picture 4">
            <a:extLst>
              <a:ext uri="{FF2B5EF4-FFF2-40B4-BE49-F238E27FC236}">
                <a16:creationId xmlns:a16="http://schemas.microsoft.com/office/drawing/2014/main" id="{5D9B0709-55E8-AF49-9E79-56AE93A16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9059" y="5022194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1" name="Picture 5">
            <a:extLst>
              <a:ext uri="{FF2B5EF4-FFF2-40B4-BE49-F238E27FC236}">
                <a16:creationId xmlns:a16="http://schemas.microsoft.com/office/drawing/2014/main" id="{880FDB8A-FCCC-2749-89B4-32638A4FE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778" y="5311184"/>
            <a:ext cx="822022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3" name="Picture 6">
            <a:extLst>
              <a:ext uri="{FF2B5EF4-FFF2-40B4-BE49-F238E27FC236}">
                <a16:creationId xmlns:a16="http://schemas.microsoft.com/office/drawing/2014/main" id="{3E634CC9-2E4E-4849-8C1F-EF576B9EF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870" y="5014961"/>
            <a:ext cx="822022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4" name="Picture 7">
            <a:extLst>
              <a:ext uri="{FF2B5EF4-FFF2-40B4-BE49-F238E27FC236}">
                <a16:creationId xmlns:a16="http://schemas.microsoft.com/office/drawing/2014/main" id="{3DEE4FA1-F842-3F4E-84D0-E0773335B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665" y="4725067"/>
            <a:ext cx="830131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5" name="Picture 8">
            <a:extLst>
              <a:ext uri="{FF2B5EF4-FFF2-40B4-BE49-F238E27FC236}">
                <a16:creationId xmlns:a16="http://schemas.microsoft.com/office/drawing/2014/main" id="{753AEA17-50DD-344B-95DE-E0F10B4BA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6310" y="5608757"/>
            <a:ext cx="90476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6" name="Picture 9">
            <a:extLst>
              <a:ext uri="{FF2B5EF4-FFF2-40B4-BE49-F238E27FC236}">
                <a16:creationId xmlns:a16="http://schemas.microsoft.com/office/drawing/2014/main" id="{9F0B0E65-B135-164E-8B1D-3A49CA048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2187" y="5321750"/>
            <a:ext cx="908891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7" name="TextBox 346">
            <a:extLst>
              <a:ext uri="{FF2B5EF4-FFF2-40B4-BE49-F238E27FC236}">
                <a16:creationId xmlns:a16="http://schemas.microsoft.com/office/drawing/2014/main" id="{63BE2673-9F17-8C47-94CC-E6C9D070836E}"/>
              </a:ext>
            </a:extLst>
          </p:cNvPr>
          <p:cNvSpPr txBox="1"/>
          <p:nvPr/>
        </p:nvSpPr>
        <p:spPr>
          <a:xfrm>
            <a:off x="289806" y="4360279"/>
            <a:ext cx="2430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u="sng" dirty="0"/>
              <a:t>SKILS DEVELOPED</a:t>
            </a:r>
            <a:endParaRPr lang="en-US" sz="1800" dirty="0"/>
          </a:p>
        </p:txBody>
      </p:sp>
      <p:sp>
        <p:nvSpPr>
          <p:cNvPr id="352" name="Curved Down Arrow 351">
            <a:extLst>
              <a:ext uri="{FF2B5EF4-FFF2-40B4-BE49-F238E27FC236}">
                <a16:creationId xmlns:a16="http://schemas.microsoft.com/office/drawing/2014/main" id="{D92EE0D8-F422-A84B-B031-15D5C8F176C1}"/>
              </a:ext>
            </a:extLst>
          </p:cNvPr>
          <p:cNvSpPr/>
          <p:nvPr/>
        </p:nvSpPr>
        <p:spPr>
          <a:xfrm rot="1327469">
            <a:off x="7666562" y="11277923"/>
            <a:ext cx="655379" cy="256156"/>
          </a:xfrm>
          <a:prstGeom prst="curvedDown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7" name="Up Arrow 356">
            <a:extLst>
              <a:ext uri="{FF2B5EF4-FFF2-40B4-BE49-F238E27FC236}">
                <a16:creationId xmlns:a16="http://schemas.microsoft.com/office/drawing/2014/main" id="{AEDDC533-1F8F-1E43-B15B-5767EEF04846}"/>
              </a:ext>
            </a:extLst>
          </p:cNvPr>
          <p:cNvSpPr/>
          <p:nvPr/>
        </p:nvSpPr>
        <p:spPr>
          <a:xfrm rot="16200000">
            <a:off x="7535060" y="424751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5A8C9D-B7D2-1F49-9B54-0E93C0DFE5BF}"/>
              </a:ext>
            </a:extLst>
          </p:cNvPr>
          <p:cNvSpPr txBox="1"/>
          <p:nvPr/>
        </p:nvSpPr>
        <p:spPr>
          <a:xfrm>
            <a:off x="1697738" y="12612756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01 What is PSHE - Why is it useful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02 Importance of Being Kind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03 Anti bullying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04 Importance of Community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05 Importance of Relaxation and ME time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06 Learning Disabilities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07 -08 Managing Menstruation</a:t>
            </a:r>
          </a:p>
        </p:txBody>
      </p:sp>
      <p:sp>
        <p:nvSpPr>
          <p:cNvPr id="396" name="TextBox 395">
            <a:extLst>
              <a:ext uri="{FF2B5EF4-FFF2-40B4-BE49-F238E27FC236}">
                <a16:creationId xmlns:a16="http://schemas.microsoft.com/office/drawing/2014/main" id="{B2A67014-8267-CD4E-B6AD-56D5EB7428CB}"/>
              </a:ext>
            </a:extLst>
          </p:cNvPr>
          <p:cNvSpPr txBox="1"/>
          <p:nvPr/>
        </p:nvSpPr>
        <p:spPr>
          <a:xfrm>
            <a:off x="3382558" y="9990399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01 Ableism and Disability Discrimination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02 Evaluating Social media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03 What is Racism?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04 Hate Crime in the UK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05 Life Without Sleep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06 What do Vaccines do (Covid 19)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07 Microaggression + Sexual Language</a:t>
            </a:r>
          </a:p>
        </p:txBody>
      </p:sp>
      <p:sp>
        <p:nvSpPr>
          <p:cNvPr id="397" name="TextBox 396">
            <a:extLst>
              <a:ext uri="{FF2B5EF4-FFF2-40B4-BE49-F238E27FC236}">
                <a16:creationId xmlns:a16="http://schemas.microsoft.com/office/drawing/2014/main" id="{A4909639-D4F0-8A45-AAA0-FC3DADA995BD}"/>
              </a:ext>
            </a:extLst>
          </p:cNvPr>
          <p:cNvSpPr txBox="1"/>
          <p:nvPr/>
        </p:nvSpPr>
        <p:spPr>
          <a:xfrm>
            <a:off x="1679916" y="7572784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01 Importance of Studying RSHE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02 Asexuality and Sexual Orientation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03 Gender Stereotypes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04 Cyber Flashing &amp; Unsolicited images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05 Peer on Peer Abuse in Schools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06 Upskirting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07 Why don't Men talk</a:t>
            </a:r>
          </a:p>
        </p:txBody>
      </p:sp>
      <p:sp>
        <p:nvSpPr>
          <p:cNvPr id="398" name="TextBox 397">
            <a:extLst>
              <a:ext uri="{FF2B5EF4-FFF2-40B4-BE49-F238E27FC236}">
                <a16:creationId xmlns:a16="http://schemas.microsoft.com/office/drawing/2014/main" id="{76682A7E-EC64-6849-9226-883854760B5D}"/>
              </a:ext>
            </a:extLst>
          </p:cNvPr>
          <p:cNvSpPr txBox="1"/>
          <p:nvPr/>
        </p:nvSpPr>
        <p:spPr>
          <a:xfrm>
            <a:off x="3559148" y="503578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01 Importance of Volunteering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02 White privilege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03 Harassment (Boys and Girls)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04 Human Rights Abuses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05 Faith and LGBTQ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06 </a:t>
            </a:r>
            <a:r>
              <a:rPr lang="en-US" sz="1200" dirty="0" err="1"/>
              <a:t>Traveller</a:t>
            </a:r>
            <a:r>
              <a:rPr lang="en-US" sz="1200" dirty="0"/>
              <a:t>-phobia explored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07 Gambling Awareness</a:t>
            </a:r>
          </a:p>
        </p:txBody>
      </p:sp>
      <p:sp>
        <p:nvSpPr>
          <p:cNvPr id="399" name="TextBox 398">
            <a:extLst>
              <a:ext uri="{FF2B5EF4-FFF2-40B4-BE49-F238E27FC236}">
                <a16:creationId xmlns:a16="http://schemas.microsoft.com/office/drawing/2014/main" id="{6E6C2071-88E3-A94A-8554-64202E6A1EBB}"/>
              </a:ext>
            </a:extLst>
          </p:cNvPr>
          <p:cNvSpPr txBox="1"/>
          <p:nvPr/>
        </p:nvSpPr>
        <p:spPr>
          <a:xfrm>
            <a:off x="3726679" y="2606418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01 Culture and Diversity in Britain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02 LGBTQ+ Modern Day Rights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03 Self Worth and Self Esteem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04 Positive Relationships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05 Routes to parenthood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06 Mental Health &amp; Stigma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07 Alcohol and Risk Taking</a:t>
            </a:r>
          </a:p>
        </p:txBody>
      </p:sp>
      <p:sp>
        <p:nvSpPr>
          <p:cNvPr id="165" name="Isosceles Triangle 11">
            <a:extLst>
              <a:ext uri="{FF2B5EF4-FFF2-40B4-BE49-F238E27FC236}">
                <a16:creationId xmlns:a16="http://schemas.microsoft.com/office/drawing/2014/main" id="{CB9FC991-5BCA-A647-B45D-6EFC192A081B}"/>
              </a:ext>
            </a:extLst>
          </p:cNvPr>
          <p:cNvSpPr/>
          <p:nvPr/>
        </p:nvSpPr>
        <p:spPr>
          <a:xfrm rot="16035654">
            <a:off x="7643772" y="14033835"/>
            <a:ext cx="1402711" cy="1368939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solidFill>
            <a:srgbClr val="398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1" name="Up Arrow 400">
            <a:extLst>
              <a:ext uri="{FF2B5EF4-FFF2-40B4-BE49-F238E27FC236}">
                <a16:creationId xmlns:a16="http://schemas.microsoft.com/office/drawing/2014/main" id="{0D89141C-F58C-5C48-97F7-F724666B9FE0}"/>
              </a:ext>
            </a:extLst>
          </p:cNvPr>
          <p:cNvSpPr/>
          <p:nvPr/>
        </p:nvSpPr>
        <p:spPr>
          <a:xfrm rot="7516092">
            <a:off x="5096416" y="11372620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2" name="Up Arrow 401">
            <a:extLst>
              <a:ext uri="{FF2B5EF4-FFF2-40B4-BE49-F238E27FC236}">
                <a16:creationId xmlns:a16="http://schemas.microsoft.com/office/drawing/2014/main" id="{82819784-5D45-D548-A7F2-3ACA62E7E84C}"/>
              </a:ext>
            </a:extLst>
          </p:cNvPr>
          <p:cNvSpPr/>
          <p:nvPr/>
        </p:nvSpPr>
        <p:spPr>
          <a:xfrm rot="13592939">
            <a:off x="1585434" y="8916489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3" name="Up Arrow 402">
            <a:extLst>
              <a:ext uri="{FF2B5EF4-FFF2-40B4-BE49-F238E27FC236}">
                <a16:creationId xmlns:a16="http://schemas.microsoft.com/office/drawing/2014/main" id="{13398A4E-42A4-3C4E-8A34-7B6B04EAAE11}"/>
              </a:ext>
            </a:extLst>
          </p:cNvPr>
          <p:cNvSpPr/>
          <p:nvPr/>
        </p:nvSpPr>
        <p:spPr>
          <a:xfrm rot="7516092">
            <a:off x="5517566" y="6346882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4" name="Up Arrow 403">
            <a:extLst>
              <a:ext uri="{FF2B5EF4-FFF2-40B4-BE49-F238E27FC236}">
                <a16:creationId xmlns:a16="http://schemas.microsoft.com/office/drawing/2014/main" id="{BFF8C7B0-DD57-7D42-BC8B-6D2C04A0A423}"/>
              </a:ext>
            </a:extLst>
          </p:cNvPr>
          <p:cNvSpPr/>
          <p:nvPr/>
        </p:nvSpPr>
        <p:spPr>
          <a:xfrm rot="13862553">
            <a:off x="6380605" y="399340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2" name="Up Arrow 361">
            <a:extLst>
              <a:ext uri="{FF2B5EF4-FFF2-40B4-BE49-F238E27FC236}">
                <a16:creationId xmlns:a16="http://schemas.microsoft.com/office/drawing/2014/main" id="{5CC0C9F2-D5E3-7241-B26E-4B53666808FF}"/>
              </a:ext>
            </a:extLst>
          </p:cNvPr>
          <p:cNvSpPr/>
          <p:nvPr/>
        </p:nvSpPr>
        <p:spPr>
          <a:xfrm rot="9199947">
            <a:off x="5884260" y="1420904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6" name="Up Arrow 405">
            <a:extLst>
              <a:ext uri="{FF2B5EF4-FFF2-40B4-BE49-F238E27FC236}">
                <a16:creationId xmlns:a16="http://schemas.microsoft.com/office/drawing/2014/main" id="{10A6A20D-41E9-7940-90E2-612918D78278}"/>
              </a:ext>
            </a:extLst>
          </p:cNvPr>
          <p:cNvSpPr/>
          <p:nvPr/>
        </p:nvSpPr>
        <p:spPr>
          <a:xfrm rot="10081680">
            <a:off x="3184274" y="14067935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7" name="Up Arrow 406">
            <a:extLst>
              <a:ext uri="{FF2B5EF4-FFF2-40B4-BE49-F238E27FC236}">
                <a16:creationId xmlns:a16="http://schemas.microsoft.com/office/drawing/2014/main" id="{40286FB7-428C-A547-9364-BB87BFF8F277}"/>
              </a:ext>
            </a:extLst>
          </p:cNvPr>
          <p:cNvSpPr/>
          <p:nvPr/>
        </p:nvSpPr>
        <p:spPr>
          <a:xfrm rot="13981148">
            <a:off x="1412477" y="13986786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8" name="Up Arrow 407">
            <a:extLst>
              <a:ext uri="{FF2B5EF4-FFF2-40B4-BE49-F238E27FC236}">
                <a16:creationId xmlns:a16="http://schemas.microsoft.com/office/drawing/2014/main" id="{3AB2AEDA-1F9C-FB40-B55A-16572647EEEE}"/>
              </a:ext>
            </a:extLst>
          </p:cNvPr>
          <p:cNvSpPr/>
          <p:nvPr/>
        </p:nvSpPr>
        <p:spPr>
          <a:xfrm rot="7516092">
            <a:off x="6785398" y="11213253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" name="Up Arrow 408">
            <a:extLst>
              <a:ext uri="{FF2B5EF4-FFF2-40B4-BE49-F238E27FC236}">
                <a16:creationId xmlns:a16="http://schemas.microsoft.com/office/drawing/2014/main" id="{B4E6A2F0-1AA7-824F-B47C-8F9B45E0695A}"/>
              </a:ext>
            </a:extLst>
          </p:cNvPr>
          <p:cNvSpPr/>
          <p:nvPr/>
        </p:nvSpPr>
        <p:spPr>
          <a:xfrm rot="8815397">
            <a:off x="2298067" y="11395015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3" name="Up Arrow 412">
            <a:extLst>
              <a:ext uri="{FF2B5EF4-FFF2-40B4-BE49-F238E27FC236}">
                <a16:creationId xmlns:a16="http://schemas.microsoft.com/office/drawing/2014/main" id="{3169D8E2-D609-004F-8AC9-83DA691D23C0}"/>
              </a:ext>
            </a:extLst>
          </p:cNvPr>
          <p:cNvSpPr/>
          <p:nvPr/>
        </p:nvSpPr>
        <p:spPr>
          <a:xfrm rot="7516092">
            <a:off x="1663770" y="636105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" name="Up Arrow 413">
            <a:extLst>
              <a:ext uri="{FF2B5EF4-FFF2-40B4-BE49-F238E27FC236}">
                <a16:creationId xmlns:a16="http://schemas.microsoft.com/office/drawing/2014/main" id="{D4F159E7-B236-AC4D-B4EB-1DFB7836B612}"/>
              </a:ext>
            </a:extLst>
          </p:cNvPr>
          <p:cNvSpPr/>
          <p:nvPr/>
        </p:nvSpPr>
        <p:spPr>
          <a:xfrm rot="13862553">
            <a:off x="3446018" y="3649364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5" name="Up Arrow 414">
            <a:extLst>
              <a:ext uri="{FF2B5EF4-FFF2-40B4-BE49-F238E27FC236}">
                <a16:creationId xmlns:a16="http://schemas.microsoft.com/office/drawing/2014/main" id="{A2C42D92-BB2C-0142-89B6-C92F4A47B4A7}"/>
              </a:ext>
            </a:extLst>
          </p:cNvPr>
          <p:cNvSpPr/>
          <p:nvPr/>
        </p:nvSpPr>
        <p:spPr>
          <a:xfrm rot="16200000">
            <a:off x="7508340" y="667745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6" name="Up Arrow 415">
            <a:extLst>
              <a:ext uri="{FF2B5EF4-FFF2-40B4-BE49-F238E27FC236}">
                <a16:creationId xmlns:a16="http://schemas.microsoft.com/office/drawing/2014/main" id="{B00A1B10-7ED6-0543-A49A-267D9CF53E3D}"/>
              </a:ext>
            </a:extLst>
          </p:cNvPr>
          <p:cNvSpPr/>
          <p:nvPr/>
        </p:nvSpPr>
        <p:spPr>
          <a:xfrm rot="16200000">
            <a:off x="7519084" y="922082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7" name="Up Arrow 416">
            <a:extLst>
              <a:ext uri="{FF2B5EF4-FFF2-40B4-BE49-F238E27FC236}">
                <a16:creationId xmlns:a16="http://schemas.microsoft.com/office/drawing/2014/main" id="{4A9B9368-4357-1446-9B8D-E61AB1E970E6}"/>
              </a:ext>
            </a:extLst>
          </p:cNvPr>
          <p:cNvSpPr/>
          <p:nvPr/>
        </p:nvSpPr>
        <p:spPr>
          <a:xfrm rot="16200000">
            <a:off x="7523925" y="11701822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8" name="Isosceles Triangle 11">
            <a:extLst>
              <a:ext uri="{FF2B5EF4-FFF2-40B4-BE49-F238E27FC236}">
                <a16:creationId xmlns:a16="http://schemas.microsoft.com/office/drawing/2014/main" id="{0D71DEDE-2464-D240-8175-9EBD343BD0AF}"/>
              </a:ext>
            </a:extLst>
          </p:cNvPr>
          <p:cNvSpPr/>
          <p:nvPr/>
        </p:nvSpPr>
        <p:spPr>
          <a:xfrm rot="5400000">
            <a:off x="1582710" y="2209597"/>
            <a:ext cx="1402711" cy="1368939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952" y="2542569"/>
            <a:ext cx="673296" cy="792113"/>
          </a:xfrm>
          <a:prstGeom prst="rect">
            <a:avLst/>
          </a:prstGeom>
        </p:spPr>
      </p:pic>
      <p:sp>
        <p:nvSpPr>
          <p:cNvPr id="162" name="Isosceles Triangle 9">
            <a:extLst>
              <a:ext uri="{FF2B5EF4-FFF2-40B4-BE49-F238E27FC236}">
                <a16:creationId xmlns:a16="http://schemas.microsoft.com/office/drawing/2014/main" id="{4EC3FBAB-EF2F-B846-B361-1F2592033049}"/>
              </a:ext>
            </a:extLst>
          </p:cNvPr>
          <p:cNvSpPr/>
          <p:nvPr/>
        </p:nvSpPr>
        <p:spPr>
          <a:xfrm rot="6741482">
            <a:off x="7739479" y="1844526"/>
            <a:ext cx="551491" cy="1091592"/>
          </a:xfrm>
          <a:custGeom>
            <a:avLst/>
            <a:gdLst/>
            <a:ahLst/>
            <a:cxnLst/>
            <a:rect l="l" t="t" r="r" b="b"/>
            <a:pathLst>
              <a:path w="500177" h="896213">
                <a:moveTo>
                  <a:pt x="496706" y="182880"/>
                </a:moveTo>
                <a:lnTo>
                  <a:pt x="408386" y="182880"/>
                </a:lnTo>
                <a:cubicBezTo>
                  <a:pt x="402005" y="392503"/>
                  <a:pt x="473014" y="704019"/>
                  <a:pt x="500177" y="809891"/>
                </a:cubicBezTo>
                <a:lnTo>
                  <a:pt x="312435" y="751577"/>
                </a:lnTo>
                <a:lnTo>
                  <a:pt x="193085" y="896213"/>
                </a:lnTo>
                <a:cubicBezTo>
                  <a:pt x="100649" y="636832"/>
                  <a:pt x="81245" y="393927"/>
                  <a:pt x="83386" y="182880"/>
                </a:cubicBezTo>
                <a:lnTo>
                  <a:pt x="0" y="182880"/>
                </a:lnTo>
                <a:lnTo>
                  <a:pt x="248353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Isosceles Triangle 9">
            <a:extLst>
              <a:ext uri="{FF2B5EF4-FFF2-40B4-BE49-F238E27FC236}">
                <a16:creationId xmlns:a16="http://schemas.microsoft.com/office/drawing/2014/main" id="{1D61F891-A2EC-2944-9C1B-BD9B309F6014}"/>
              </a:ext>
            </a:extLst>
          </p:cNvPr>
          <p:cNvSpPr/>
          <p:nvPr/>
        </p:nvSpPr>
        <p:spPr>
          <a:xfrm rot="2820000" flipH="1">
            <a:off x="7546370" y="1234100"/>
            <a:ext cx="609219" cy="988157"/>
          </a:xfrm>
          <a:custGeom>
            <a:avLst/>
            <a:gdLst/>
            <a:ahLst/>
            <a:cxnLst/>
            <a:rect l="l" t="t" r="r" b="b"/>
            <a:pathLst>
              <a:path w="500177" h="896213">
                <a:moveTo>
                  <a:pt x="496706" y="182880"/>
                </a:moveTo>
                <a:lnTo>
                  <a:pt x="408386" y="182880"/>
                </a:lnTo>
                <a:cubicBezTo>
                  <a:pt x="402005" y="392503"/>
                  <a:pt x="473014" y="704019"/>
                  <a:pt x="500177" y="809891"/>
                </a:cubicBezTo>
                <a:lnTo>
                  <a:pt x="312435" y="751577"/>
                </a:lnTo>
                <a:lnTo>
                  <a:pt x="193085" y="896213"/>
                </a:lnTo>
                <a:cubicBezTo>
                  <a:pt x="100649" y="636832"/>
                  <a:pt x="81245" y="393927"/>
                  <a:pt x="83386" y="182880"/>
                </a:cubicBezTo>
                <a:lnTo>
                  <a:pt x="0" y="182880"/>
                </a:lnTo>
                <a:lnTo>
                  <a:pt x="248353" y="0"/>
                </a:lnTo>
                <a:close/>
              </a:path>
            </a:pathLst>
          </a:custGeom>
          <a:gradFill>
            <a:gsLst>
              <a:gs pos="0">
                <a:srgbClr val="63CA30"/>
              </a:gs>
              <a:gs pos="100000">
                <a:srgbClr val="0D9113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A296B0C5-D814-4E4F-AC22-20937D2CE8B1}"/>
              </a:ext>
            </a:extLst>
          </p:cNvPr>
          <p:cNvSpPr txBox="1"/>
          <p:nvPr/>
        </p:nvSpPr>
        <p:spPr>
          <a:xfrm>
            <a:off x="3100642" y="1294201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CAREERS ESCAPE ROOM </a:t>
            </a:r>
            <a:endParaRPr lang="en-US" sz="1200" dirty="0"/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5C106763-7907-1140-9267-36577A31702F}"/>
              </a:ext>
            </a:extLst>
          </p:cNvPr>
          <p:cNvSpPr txBox="1"/>
          <p:nvPr/>
        </p:nvSpPr>
        <p:spPr>
          <a:xfrm>
            <a:off x="169882" y="11305823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PSHE QUIZZES</a:t>
            </a:r>
            <a:endParaRPr lang="en-US" sz="1200" dirty="0"/>
          </a:p>
        </p:txBody>
      </p:sp>
      <p:sp>
        <p:nvSpPr>
          <p:cNvPr id="221" name="Up Arrow 220">
            <a:extLst>
              <a:ext uri="{FF2B5EF4-FFF2-40B4-BE49-F238E27FC236}">
                <a16:creationId xmlns:a16="http://schemas.microsoft.com/office/drawing/2014/main" id="{F61C3AE6-1D04-AE49-948F-D9DA00A11514}"/>
              </a:ext>
            </a:extLst>
          </p:cNvPr>
          <p:cNvSpPr/>
          <p:nvPr/>
        </p:nvSpPr>
        <p:spPr>
          <a:xfrm rot="7961571">
            <a:off x="3993035" y="1506474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1E2EBB48-D6AB-0940-9CC0-A990A3BA0B1B}"/>
              </a:ext>
            </a:extLst>
          </p:cNvPr>
          <p:cNvSpPr txBox="1"/>
          <p:nvPr/>
        </p:nvSpPr>
        <p:spPr>
          <a:xfrm>
            <a:off x="243596" y="6197903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PSHE PROJECTS</a:t>
            </a:r>
            <a:endParaRPr lang="en-US" sz="1200" dirty="0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F8174287-9310-D246-AAA0-DE51256D8D52}"/>
              </a:ext>
            </a:extLst>
          </p:cNvPr>
          <p:cNvSpPr txBox="1"/>
          <p:nvPr/>
        </p:nvSpPr>
        <p:spPr>
          <a:xfrm>
            <a:off x="7676643" y="8822112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PSHE ESCAPE ROOMS </a:t>
            </a:r>
            <a:endParaRPr lang="en-US" sz="1200" dirty="0"/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8AA53400-2EEC-1D48-AFBE-0FF73BD263F9}"/>
              </a:ext>
            </a:extLst>
          </p:cNvPr>
          <p:cNvSpPr txBox="1"/>
          <p:nvPr/>
        </p:nvSpPr>
        <p:spPr>
          <a:xfrm>
            <a:off x="3452676" y="17421058"/>
            <a:ext cx="43897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Visit www.cre8tiveresources.com for more teaching ideas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F2E7313-CDF9-6E40-94FE-FD0970416481}"/>
              </a:ext>
            </a:extLst>
          </p:cNvPr>
          <p:cNvSpPr/>
          <p:nvPr/>
        </p:nvSpPr>
        <p:spPr>
          <a:xfrm>
            <a:off x="1807832" y="12343874"/>
            <a:ext cx="477092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398D7D"/>
                </a:solidFill>
              </a:rPr>
              <a:t>Year 7 Lesson Topics (Looking after myself and others)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F2A169-9F5B-DF45-8188-6FD00AF00906}"/>
              </a:ext>
            </a:extLst>
          </p:cNvPr>
          <p:cNvSpPr/>
          <p:nvPr/>
        </p:nvSpPr>
        <p:spPr>
          <a:xfrm>
            <a:off x="3430724" y="9783598"/>
            <a:ext cx="4373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accent4">
                    <a:lumMod val="75000"/>
                  </a:schemeClr>
                </a:solidFill>
              </a:rPr>
              <a:t>Year 8 Lesson Topics (Diversity &amp; Equality in the spotlight)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27BD3E8-2807-EE4C-BA01-3BB408127E6F}"/>
              </a:ext>
            </a:extLst>
          </p:cNvPr>
          <p:cNvSpPr/>
          <p:nvPr/>
        </p:nvSpPr>
        <p:spPr>
          <a:xfrm>
            <a:off x="1691402" y="7314850"/>
            <a:ext cx="33770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7030A0"/>
                </a:solidFill>
              </a:rPr>
              <a:t>Year 9 Lesson Topics (Exploring RSE Further)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2E41BE0-7124-1A4C-BBB5-5E5E07DB4226}"/>
              </a:ext>
            </a:extLst>
          </p:cNvPr>
          <p:cNvSpPr/>
          <p:nvPr/>
        </p:nvSpPr>
        <p:spPr>
          <a:xfrm>
            <a:off x="3487377" y="4826260"/>
            <a:ext cx="485775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</a:rPr>
              <a:t>Year 10 Lessons Topics (Exploring Abuse &amp; Discrimination)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8C46ED7-A462-3844-92B8-436595B87D2A}"/>
              </a:ext>
            </a:extLst>
          </p:cNvPr>
          <p:cNvSpPr/>
          <p:nvPr/>
        </p:nvSpPr>
        <p:spPr>
          <a:xfrm>
            <a:off x="4076913" y="2285660"/>
            <a:ext cx="485775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Year 11 Lesson Topics (Positivity &amp; Adulthood)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6D5A9B0-1938-9C49-A783-8FED60CA065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816" y="13397527"/>
            <a:ext cx="879363" cy="87936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07527CD-BB42-A741-AF5E-B8D7FA68B91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348" y="10808500"/>
            <a:ext cx="812800" cy="8128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3221FBF-F0C6-5248-B8C7-4F61CB0248F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378" y="1366048"/>
            <a:ext cx="705753" cy="70575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71A2437-E2E9-3346-97B5-A414F68CEB6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435" y="7471466"/>
            <a:ext cx="2685583" cy="1790388"/>
          </a:xfrm>
          <a:prstGeom prst="rect">
            <a:avLst/>
          </a:prstGeom>
        </p:spPr>
      </p:pic>
      <p:sp>
        <p:nvSpPr>
          <p:cNvPr id="258" name="Up Arrow 257">
            <a:extLst>
              <a:ext uri="{FF2B5EF4-FFF2-40B4-BE49-F238E27FC236}">
                <a16:creationId xmlns:a16="http://schemas.microsoft.com/office/drawing/2014/main" id="{4C883C0C-A304-2145-B163-EE7A8CEB2DCB}"/>
              </a:ext>
            </a:extLst>
          </p:cNvPr>
          <p:cNvSpPr/>
          <p:nvPr/>
        </p:nvSpPr>
        <p:spPr>
          <a:xfrm rot="14141846">
            <a:off x="8173593" y="904806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5" name="Graphic 54">
            <a:extLst>
              <a:ext uri="{FF2B5EF4-FFF2-40B4-BE49-F238E27FC236}">
                <a16:creationId xmlns:a16="http://schemas.microsoft.com/office/drawing/2014/main" id="{6349C635-EF21-C546-8555-8B470E9D59E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8254569" y="7852984"/>
            <a:ext cx="967166" cy="967166"/>
          </a:xfrm>
          <a:prstGeom prst="rect">
            <a:avLst/>
          </a:prstGeom>
        </p:spPr>
      </p:pic>
      <p:pic>
        <p:nvPicPr>
          <p:cNvPr id="224" name="Picture 223">
            <a:extLst>
              <a:ext uri="{FF2B5EF4-FFF2-40B4-BE49-F238E27FC236}">
                <a16:creationId xmlns:a16="http://schemas.microsoft.com/office/drawing/2014/main" id="{C8C4B284-FF14-3449-8A39-107E508E1D4D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12724" t="8361" r="13378" b="6689"/>
          <a:stretch/>
        </p:blipFill>
        <p:spPr>
          <a:xfrm>
            <a:off x="378693" y="278454"/>
            <a:ext cx="765374" cy="879839"/>
          </a:xfrm>
          <a:prstGeom prst="rect">
            <a:avLst/>
          </a:prstGeom>
        </p:spPr>
      </p:pic>
      <p:pic>
        <p:nvPicPr>
          <p:cNvPr id="225" name="Picture 224">
            <a:extLst>
              <a:ext uri="{FF2B5EF4-FFF2-40B4-BE49-F238E27FC236}">
                <a16:creationId xmlns:a16="http://schemas.microsoft.com/office/drawing/2014/main" id="{B68BF880-ACD7-4D4E-88E5-E818CC700783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12724" t="8361" r="13378" b="6689"/>
          <a:stretch/>
        </p:blipFill>
        <p:spPr>
          <a:xfrm>
            <a:off x="8598005" y="257818"/>
            <a:ext cx="765374" cy="879839"/>
          </a:xfrm>
          <a:prstGeom prst="rect">
            <a:avLst/>
          </a:prstGeom>
        </p:spPr>
      </p:pic>
      <p:sp>
        <p:nvSpPr>
          <p:cNvPr id="236" name="TextBox 235">
            <a:extLst>
              <a:ext uri="{FF2B5EF4-FFF2-40B4-BE49-F238E27FC236}">
                <a16:creationId xmlns:a16="http://schemas.microsoft.com/office/drawing/2014/main" id="{E13A8F4F-E0FE-8143-A2F9-16838B80D43E}"/>
              </a:ext>
            </a:extLst>
          </p:cNvPr>
          <p:cNvSpPr txBox="1"/>
          <p:nvPr/>
        </p:nvSpPr>
        <p:spPr>
          <a:xfrm>
            <a:off x="384201" y="15214177"/>
            <a:ext cx="4284651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457200" indent="-457200"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Rights, Responsibilities and British Values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92D050"/>
                </a:solidFill>
              </a:rPr>
              <a:t>Celebrating Diversity and Equality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0000"/>
                </a:solidFill>
              </a:rPr>
              <a:t>Relationships &amp; Sex Education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C000"/>
                </a:solidFill>
              </a:rPr>
              <a:t>Staying Safe Online &amp; Offline 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00FF"/>
                </a:solidFill>
              </a:rPr>
              <a:t>Health and Wellbeing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FF00"/>
                </a:solidFill>
              </a:rPr>
              <a:t>Life Beyond School</a:t>
            </a:r>
          </a:p>
        </p:txBody>
      </p:sp>
      <p:pic>
        <p:nvPicPr>
          <p:cNvPr id="240" name="Picture 13">
            <a:extLst>
              <a:ext uri="{FF2B5EF4-FFF2-40B4-BE49-F238E27FC236}">
                <a16:creationId xmlns:a16="http://schemas.microsoft.com/office/drawing/2014/main" id="{82070990-C79A-4A43-8B42-BA3926E9F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0736" y="16687462"/>
            <a:ext cx="1958061" cy="596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1" name="Picture 14">
            <a:extLst>
              <a:ext uri="{FF2B5EF4-FFF2-40B4-BE49-F238E27FC236}">
                <a16:creationId xmlns:a16="http://schemas.microsoft.com/office/drawing/2014/main" id="{3AC1F2E1-C44D-B549-8CE9-94831A8DA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711" y="16887828"/>
            <a:ext cx="1153000" cy="35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" name="Picture 7">
            <a:extLst>
              <a:ext uri="{FF2B5EF4-FFF2-40B4-BE49-F238E27FC236}">
                <a16:creationId xmlns:a16="http://schemas.microsoft.com/office/drawing/2014/main" id="{F1ACDFD9-6AF2-BE4A-88BE-CB7D0619A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193" y="16876351"/>
            <a:ext cx="1134231" cy="342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6" name="Picture 13">
            <a:extLst>
              <a:ext uri="{FF2B5EF4-FFF2-40B4-BE49-F238E27FC236}">
                <a16:creationId xmlns:a16="http://schemas.microsoft.com/office/drawing/2014/main" id="{14CC0FBA-3D18-8744-B094-1F79EBC08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5238" y="16878262"/>
            <a:ext cx="1191909" cy="36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7" name="Picture 246">
            <a:extLst>
              <a:ext uri="{FF2B5EF4-FFF2-40B4-BE49-F238E27FC236}">
                <a16:creationId xmlns:a16="http://schemas.microsoft.com/office/drawing/2014/main" id="{0CDFF520-4755-2649-80C5-12E7811D02A1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9987" y="15208520"/>
            <a:ext cx="520667" cy="520667"/>
          </a:xfrm>
          <a:prstGeom prst="rect">
            <a:avLst/>
          </a:prstGeom>
          <a:ln w="19050">
            <a:noFill/>
          </a:ln>
        </p:spPr>
      </p:pic>
      <p:pic>
        <p:nvPicPr>
          <p:cNvPr id="252" name="Graphic 251">
            <a:extLst>
              <a:ext uri="{FF2B5EF4-FFF2-40B4-BE49-F238E27FC236}">
                <a16:creationId xmlns:a16="http://schemas.microsoft.com/office/drawing/2014/main" id="{CF87D231-9FBF-174F-8AF6-602798DD01D8}"/>
              </a:ext>
            </a:extLst>
          </p:cNvPr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4743707" y="16360978"/>
            <a:ext cx="520667" cy="520667"/>
          </a:xfrm>
          <a:prstGeom prst="rect">
            <a:avLst/>
          </a:prstGeom>
        </p:spPr>
      </p:pic>
      <p:pic>
        <p:nvPicPr>
          <p:cNvPr id="270" name="Graphic 269">
            <a:extLst>
              <a:ext uri="{FF2B5EF4-FFF2-40B4-BE49-F238E27FC236}">
                <a16:creationId xmlns:a16="http://schemas.microsoft.com/office/drawing/2014/main" id="{81E4E340-37A4-874C-9DA9-689B95A833E0}"/>
              </a:ext>
            </a:extLst>
          </p:cNvPr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4743270" y="15778616"/>
            <a:ext cx="520667" cy="520667"/>
          </a:xfrm>
          <a:prstGeom prst="rect">
            <a:avLst/>
          </a:prstGeom>
        </p:spPr>
      </p:pic>
      <p:pic>
        <p:nvPicPr>
          <p:cNvPr id="272" name="Picture 271">
            <a:extLst>
              <a:ext uri="{FF2B5EF4-FFF2-40B4-BE49-F238E27FC236}">
                <a16:creationId xmlns:a16="http://schemas.microsoft.com/office/drawing/2014/main" id="{74DAD108-9858-FE4A-AFA7-A52820D8FB39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694" y="1892473"/>
            <a:ext cx="745064" cy="745064"/>
          </a:xfrm>
          <a:prstGeom prst="rect">
            <a:avLst/>
          </a:prstGeom>
          <a:ln w="19050">
            <a:noFill/>
          </a:ln>
        </p:spPr>
      </p:pic>
      <p:pic>
        <p:nvPicPr>
          <p:cNvPr id="273" name="Graphic 272">
            <a:extLst>
              <a:ext uri="{FF2B5EF4-FFF2-40B4-BE49-F238E27FC236}">
                <a16:creationId xmlns:a16="http://schemas.microsoft.com/office/drawing/2014/main" id="{A67A29F5-A2E2-3548-AC7A-1AEEFC88BFCE}"/>
              </a:ext>
            </a:extLst>
          </p:cNvPr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332925" y="2699414"/>
            <a:ext cx="1658932" cy="1658932"/>
          </a:xfrm>
          <a:prstGeom prst="rect">
            <a:avLst/>
          </a:prstGeom>
        </p:spPr>
      </p:pic>
      <p:pic>
        <p:nvPicPr>
          <p:cNvPr id="282" name="Graphic 281">
            <a:extLst>
              <a:ext uri="{FF2B5EF4-FFF2-40B4-BE49-F238E27FC236}">
                <a16:creationId xmlns:a16="http://schemas.microsoft.com/office/drawing/2014/main" id="{B69CAA3D-D1EA-B243-92FF-7C94B8C4ECF6}"/>
              </a:ext>
            </a:extLst>
          </p:cNvPr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354433" y="1892474"/>
            <a:ext cx="745064" cy="7450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30A303-CABE-7441-BD12-68176EE1A303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810" y="12749863"/>
            <a:ext cx="2014139" cy="1341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07B439-0523-7F40-9D7C-1C611872429C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984" y="10253540"/>
            <a:ext cx="1284355" cy="7503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48B110F-CCC4-C440-8482-DD457A23E246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670" y="7896972"/>
            <a:ext cx="987427" cy="1188875"/>
          </a:xfrm>
          <a:prstGeom prst="rect">
            <a:avLst/>
          </a:prstGeom>
        </p:spPr>
      </p:pic>
      <p:sp>
        <p:nvSpPr>
          <p:cNvPr id="411" name="Up Arrow 410">
            <a:extLst>
              <a:ext uri="{FF2B5EF4-FFF2-40B4-BE49-F238E27FC236}">
                <a16:creationId xmlns:a16="http://schemas.microsoft.com/office/drawing/2014/main" id="{EE9437F1-A05F-1F42-B40C-F190B4EBC4B9}"/>
              </a:ext>
            </a:extLst>
          </p:cNvPr>
          <p:cNvSpPr/>
          <p:nvPr/>
        </p:nvSpPr>
        <p:spPr>
          <a:xfrm rot="14066361">
            <a:off x="4237637" y="888066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E7CDFF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193626-CAE0-2849-A2D5-2C5E7BBC057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665" y="4263889"/>
            <a:ext cx="717359" cy="6886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EA81DF6-31B9-AB44-9259-7CB102D639D8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336" y="5088314"/>
            <a:ext cx="1268852" cy="152262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25733E7-5FF3-A649-A0D9-3F190EA85B98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442" y="2898183"/>
            <a:ext cx="1248644" cy="124864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302FAED-8E20-0544-A997-539A2BE5DFAD}"/>
              </a:ext>
            </a:extLst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733" y="2689947"/>
            <a:ext cx="656659" cy="966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15476</TotalTime>
  <Words>315</Words>
  <Application>Microsoft Office PowerPoint</Application>
  <PresentationFormat>Custom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kchayes</dc:creator>
  <cp:lastModifiedBy>Catherine Roberts</cp:lastModifiedBy>
  <cp:revision>298</cp:revision>
  <cp:lastPrinted>2018-09-02T17:44:52Z</cp:lastPrinted>
  <dcterms:created xsi:type="dcterms:W3CDTF">2018-02-08T08:28:53Z</dcterms:created>
  <dcterms:modified xsi:type="dcterms:W3CDTF">2022-06-23T14:21:45Z</dcterms:modified>
</cp:coreProperties>
</file>